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3116"/>
            <a:ext cx="8715436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4000" b="1" dirty="0" smtClean="0"/>
              <a:t>ADUNARE   GENERALĂ  A  PĂRINŢILOR</a:t>
            </a:r>
            <a:endParaRPr lang="ru-RU" sz="4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3786190"/>
            <a:ext cx="8715436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/>
              <a:t>DIFICULTĂŢI  CU  CARE  SE  CIOCNEŞTE   ŞCOALA   ŞI   FAMILIA  </a:t>
            </a:r>
          </a:p>
          <a:p>
            <a:pPr algn="ctr"/>
            <a:r>
              <a:rPr lang="ro-RO" sz="2400" b="1" dirty="0" smtClean="0"/>
              <a:t>ÎN  PERIOADA  DE  TRECERE   DE  LA  O  VÎRSTĂ  LA  ALTA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614364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chemeClr val="bg1"/>
                </a:solidFill>
              </a:rPr>
              <a:t>DECEMBRIE    2010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285728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chemeClr val="bg1"/>
                </a:solidFill>
              </a:rPr>
              <a:t>GIMNAZIUL  “ M.  SADOVEANU “,  PLEŞENI,   CANTEMIR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/>
              <a:t/>
            </a:r>
            <a:br>
              <a:rPr lang="ro-RO" dirty="0" smtClean="0"/>
            </a:br>
            <a:r>
              <a:rPr lang="ro-RO" sz="4900" b="1" dirty="0" smtClean="0">
                <a:solidFill>
                  <a:schemeClr val="bg1"/>
                </a:solidFill>
              </a:rPr>
              <a:t>Competenţa şcolară</a:t>
            </a:r>
            <a:endParaRPr lang="ru-RU" sz="49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dirty="0" smtClean="0"/>
              <a:t>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3600" b="1" dirty="0" smtClean="0">
                <a:solidFill>
                  <a:schemeClr val="bg1"/>
                </a:solidFill>
              </a:rPr>
              <a:t>    include o totalitate de orientări semantice, cunoştinţe, priceperi, deprinderi şi experienţa de acţiune a elevilor în raport cu un anumit tip de obiecte din lumea înconjurătoare, necesare pentru activitatea productivă de importanţă personală şi socială.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/>
              <a:t/>
            </a:r>
            <a:br>
              <a:rPr lang="ro-RO" dirty="0" smtClean="0"/>
            </a:br>
            <a:r>
              <a:rPr lang="ro-RO" sz="4900" b="1" dirty="0" smtClean="0">
                <a:solidFill>
                  <a:schemeClr val="bg1"/>
                </a:solidFill>
              </a:rPr>
              <a:t>Competenţe  de  bază</a:t>
            </a:r>
            <a:endParaRPr lang="ru-RU" sz="4900" b="1" dirty="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o-RO" sz="1000" dirty="0" smtClean="0"/>
              <a:t> </a:t>
            </a:r>
          </a:p>
          <a:p>
            <a:pPr algn="just">
              <a:buFont typeface="Arial" charset="0"/>
              <a:buNone/>
            </a:pPr>
            <a:r>
              <a:rPr lang="ro-RO" sz="4000" b="1" dirty="0" smtClean="0">
                <a:solidFill>
                  <a:schemeClr val="bg1"/>
                </a:solidFill>
              </a:rPr>
              <a:t>se consideră acele competenţe care, fiind formate, permit, contribuie la rezolvarea diferitelor probleme din viaţa personală, profesională sau socială pe parcursul întregii vieţi.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COLECTIVUL  PROFESORAL   -  33  CADRE  DIDACTICE</a:t>
            </a:r>
          </a:p>
          <a:p>
            <a:endParaRPr lang="ro-RO" sz="3600" b="1" dirty="0" smtClean="0">
              <a:solidFill>
                <a:schemeClr val="bg1"/>
              </a:solidFill>
            </a:endParaRPr>
          </a:p>
          <a:p>
            <a:r>
              <a:rPr lang="ro-RO" sz="3600" b="1" dirty="0" smtClean="0">
                <a:solidFill>
                  <a:schemeClr val="bg1"/>
                </a:solidFill>
              </a:rPr>
              <a:t>ÎN  GIMNAZIU  SE  INSTRUIESC   392  ELEVI</a:t>
            </a:r>
          </a:p>
          <a:p>
            <a:endParaRPr lang="ro-RO" sz="3600" b="1" dirty="0" smtClean="0">
              <a:solidFill>
                <a:schemeClr val="bg1"/>
              </a:solidFill>
            </a:endParaRPr>
          </a:p>
          <a:p>
            <a:r>
              <a:rPr lang="ro-RO" sz="3600" b="1" dirty="0" smtClean="0">
                <a:solidFill>
                  <a:schemeClr val="bg1"/>
                </a:solidFill>
              </a:rPr>
              <a:t>TREAPTA  PRIMARĂ  -        175  COPII</a:t>
            </a:r>
          </a:p>
          <a:p>
            <a:endParaRPr lang="ro-RO" sz="3600" b="1" dirty="0" smtClean="0">
              <a:solidFill>
                <a:schemeClr val="bg1"/>
              </a:solidFill>
            </a:endParaRPr>
          </a:p>
          <a:p>
            <a:r>
              <a:rPr lang="ro-RO" sz="3600" b="1" dirty="0" smtClean="0">
                <a:solidFill>
                  <a:schemeClr val="bg1"/>
                </a:solidFill>
              </a:rPr>
              <a:t>TREAPTA  GIMNAZIALĂ  -  217  COPII</a:t>
            </a:r>
          </a:p>
          <a:p>
            <a:endParaRPr lang="ro-RO" sz="3600" b="1" dirty="0" smtClean="0">
              <a:solidFill>
                <a:schemeClr val="bg1"/>
              </a:solidFill>
            </a:endParaRPr>
          </a:p>
          <a:p>
            <a:r>
              <a:rPr lang="ro-RO" sz="3600" b="1" dirty="0" smtClean="0">
                <a:solidFill>
                  <a:schemeClr val="bg1"/>
                </a:solidFill>
              </a:rPr>
              <a:t>FETE  -                                    BĂIEŢI – </a:t>
            </a:r>
          </a:p>
          <a:p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642918"/>
            <a:ext cx="90011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chemeClr val="bg1"/>
                </a:solidFill>
              </a:rPr>
              <a:t>COPII   ORFANI   -  4</a:t>
            </a:r>
          </a:p>
          <a:p>
            <a:endParaRPr lang="ro-RO" sz="2400" b="1" dirty="0" smtClean="0">
              <a:solidFill>
                <a:schemeClr val="bg1"/>
              </a:solidFill>
            </a:endParaRPr>
          </a:p>
          <a:p>
            <a:r>
              <a:rPr lang="ro-RO" sz="2400" b="1" dirty="0" smtClean="0">
                <a:solidFill>
                  <a:schemeClr val="bg1"/>
                </a:solidFill>
              </a:rPr>
              <a:t>COPII  DIN  FAMILII  MONOPARENTALE  - 19</a:t>
            </a:r>
          </a:p>
          <a:p>
            <a:endParaRPr lang="ro-RO" sz="2400" b="1" dirty="0" smtClean="0">
              <a:solidFill>
                <a:schemeClr val="bg1"/>
              </a:solidFill>
            </a:endParaRPr>
          </a:p>
          <a:p>
            <a:r>
              <a:rPr lang="ro-RO" sz="2400" b="1" dirty="0" smtClean="0">
                <a:solidFill>
                  <a:schemeClr val="bg1"/>
                </a:solidFill>
              </a:rPr>
              <a:t>COPII  CU  UN  PĂRINTE  PLECAT  LA  MUNCĂ  PESTE  HOTARE –    65</a:t>
            </a:r>
          </a:p>
          <a:p>
            <a:endParaRPr lang="ro-RO" sz="2400" b="1" dirty="0" smtClean="0">
              <a:solidFill>
                <a:schemeClr val="bg1"/>
              </a:solidFill>
            </a:endParaRPr>
          </a:p>
          <a:p>
            <a:r>
              <a:rPr lang="ro-RO" sz="2400" b="1" dirty="0" smtClean="0">
                <a:solidFill>
                  <a:schemeClr val="bg1"/>
                </a:solidFill>
              </a:rPr>
              <a:t>COPII  CU  AMBII  PĂRINŢI  PLECAŢI  LA  MUCĂ  PESTE  HOTARE  - 25</a:t>
            </a:r>
          </a:p>
          <a:p>
            <a:endParaRPr lang="ro-RO" sz="24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4000" b="1" dirty="0" smtClean="0">
                <a:solidFill>
                  <a:srgbClr val="FF0000"/>
                </a:solidFill>
              </a:rPr>
              <a:t>NECESITĂ  O  ATENŢIE  DEOSEBITĂ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8715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chemeClr val="bg1"/>
                </a:solidFill>
              </a:rPr>
              <a:t>ELEVI  AU  TELEFOANE   MOBILE</a:t>
            </a:r>
          </a:p>
          <a:p>
            <a:pPr algn="ctr"/>
            <a:endParaRPr lang="ro-RO" sz="3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3600" b="1" dirty="0" smtClean="0">
                <a:solidFill>
                  <a:schemeClr val="bg1"/>
                </a:solidFill>
              </a:rPr>
              <a:t>CLASELE  I-IV  -  15               CLASELE  V-IX - 81 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429000"/>
            <a:ext cx="8715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rgbClr val="FFFF00"/>
                </a:solidFill>
              </a:rPr>
              <a:t>ELEVI  AU  COMPUTERE</a:t>
            </a:r>
          </a:p>
          <a:p>
            <a:pPr algn="ctr"/>
            <a:endParaRPr lang="ro-RO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o-RO" sz="3600" b="1" dirty="0" smtClean="0">
                <a:solidFill>
                  <a:srgbClr val="FFFF00"/>
                </a:solidFill>
              </a:rPr>
              <a:t>CLASELE  I-IV  -  42               CLASELE  V-IX – 73</a:t>
            </a:r>
          </a:p>
          <a:p>
            <a:pPr algn="ctr"/>
            <a:endParaRPr lang="ro-RO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o-RO" sz="3600" b="1" dirty="0" smtClean="0">
                <a:solidFill>
                  <a:srgbClr val="FF0000"/>
                </a:solidFill>
              </a:rPr>
              <a:t>ATENŢIE   LA   INTERNET  !</a:t>
            </a:r>
            <a:r>
              <a:rPr lang="ro-RO" sz="3600" b="1" dirty="0" smtClean="0">
                <a:solidFill>
                  <a:srgbClr val="FFFF00"/>
                </a:solidFill>
              </a:rPr>
              <a:t>  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8715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chemeClr val="bg1"/>
                </a:solidFill>
              </a:rPr>
              <a:t>ELEVI  ASIGURAŢI  CU  MANUALE  - 100%</a:t>
            </a:r>
          </a:p>
          <a:p>
            <a:pPr algn="ctr"/>
            <a:endParaRPr lang="ro-RO" sz="3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3600" b="1" dirty="0" smtClean="0">
                <a:solidFill>
                  <a:schemeClr val="bg1"/>
                </a:solidFill>
              </a:rPr>
              <a:t>CLASELE  I-IV  -  FĂRĂ PLATĂ         </a:t>
            </a:r>
          </a:p>
          <a:p>
            <a:pPr algn="ctr"/>
            <a:r>
              <a:rPr lang="ro-RO" sz="3600" b="1" dirty="0" smtClean="0">
                <a:solidFill>
                  <a:schemeClr val="bg1"/>
                </a:solidFill>
              </a:rPr>
              <a:t>      CLASELE  V-IX – ÎN  CHIRIE 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929066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rgbClr val="FFFF00"/>
                </a:solidFill>
              </a:rPr>
              <a:t>SÎNT    PREDATE   TOATE   DISCIPLINILE</a:t>
            </a:r>
          </a:p>
          <a:p>
            <a:pPr algn="ctr"/>
            <a:r>
              <a:rPr lang="ro-RO" sz="3600" b="1" dirty="0" smtClean="0">
                <a:solidFill>
                  <a:srgbClr val="FFFF00"/>
                </a:solidFill>
              </a:rPr>
              <a:t>CONFORM  PLANULUI   CADRU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643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400" b="1" dirty="0" smtClean="0">
                <a:solidFill>
                  <a:schemeClr val="bg1"/>
                </a:solidFill>
              </a:rPr>
              <a:t>EXTRAŞCOLARE   ŞI  OPŢIONALE</a:t>
            </a:r>
          </a:p>
          <a:p>
            <a:pPr algn="ctr"/>
            <a:endParaRPr lang="ro-RO" sz="2000" b="1" dirty="0" smtClean="0">
              <a:solidFill>
                <a:schemeClr val="bg1"/>
              </a:solidFill>
            </a:endParaRPr>
          </a:p>
          <a:p>
            <a:pPr algn="ctr"/>
            <a:endParaRPr lang="ro-RO" sz="20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chemeClr val="bg1"/>
                </a:solidFill>
              </a:rPr>
              <a:t>   EVRICA,  FANTEZIE,  MATEMATICA  DISTRACTIVĂ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chemeClr val="bg1"/>
                </a:solidFill>
              </a:rPr>
              <a:t>   GHIOCELUL,  ARTA  CULINARĂ,  EMINESCU  ŞI  </a:t>
            </a:r>
          </a:p>
          <a:p>
            <a:r>
              <a:rPr lang="ro-RO" sz="2800" b="1" dirty="0" smtClean="0">
                <a:solidFill>
                  <a:schemeClr val="bg1"/>
                </a:solidFill>
              </a:rPr>
              <a:t> </a:t>
            </a:r>
            <a:r>
              <a:rPr lang="ro-RO" sz="2800" b="1" dirty="0" smtClean="0">
                <a:solidFill>
                  <a:schemeClr val="bg1"/>
                </a:solidFill>
              </a:rPr>
              <a:t>    FOLCLORUL, 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chemeClr val="bg1"/>
                </a:solidFill>
              </a:rPr>
              <a:t>  EDUCAŢIE  PENTRU  DEZVOLTAREA  COMUNITĂŢII </a:t>
            </a:r>
          </a:p>
          <a:p>
            <a:r>
              <a:rPr lang="ro-RO" sz="2800" b="1" dirty="0" smtClean="0">
                <a:solidFill>
                  <a:schemeClr val="bg1"/>
                </a:solidFill>
              </a:rPr>
              <a:t>-   RELIGIA</a:t>
            </a:r>
          </a:p>
          <a:p>
            <a:r>
              <a:rPr lang="ro-RO" sz="2800" b="1" dirty="0" smtClean="0">
                <a:solidFill>
                  <a:schemeClr val="bg1"/>
                </a:solidFill>
              </a:rPr>
              <a:t> </a:t>
            </a:r>
            <a:r>
              <a:rPr lang="ro-RO" sz="2800" b="1" dirty="0" smtClean="0">
                <a:solidFill>
                  <a:schemeClr val="bg1"/>
                </a:solidFill>
              </a:rPr>
              <a:t>  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400" b="1" dirty="0" smtClean="0">
                <a:solidFill>
                  <a:srgbClr val="7030A0"/>
                </a:solidFill>
              </a:rPr>
              <a:t>EXTRAŞCOLARE   SPORT</a:t>
            </a:r>
          </a:p>
          <a:p>
            <a:pPr algn="ctr"/>
            <a:endParaRPr lang="ro-RO" sz="2000" b="1" dirty="0" smtClean="0">
              <a:solidFill>
                <a:srgbClr val="7030A0"/>
              </a:solidFill>
            </a:endParaRPr>
          </a:p>
          <a:p>
            <a:pPr algn="ctr"/>
            <a:endParaRPr lang="ro-RO" sz="20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rgbClr val="7030A0"/>
                </a:solidFill>
              </a:rPr>
              <a:t>   BASCHET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rgbClr val="7030A0"/>
                </a:solidFill>
              </a:rPr>
              <a:t>   VOLEI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rgbClr val="7030A0"/>
                </a:solidFill>
              </a:rPr>
              <a:t>   DANS  SPORTIV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rgbClr val="7030A0"/>
                </a:solidFill>
              </a:rPr>
              <a:t>  TENIS  DE  MASĂ</a:t>
            </a:r>
          </a:p>
          <a:p>
            <a:pPr>
              <a:buFontTx/>
              <a:buChar char="-"/>
            </a:pPr>
            <a:r>
              <a:rPr lang="ro-RO" sz="2800" b="1" dirty="0" smtClean="0">
                <a:solidFill>
                  <a:srgbClr val="7030A0"/>
                </a:solidFill>
              </a:rPr>
              <a:t>  SAMBO</a:t>
            </a:r>
          </a:p>
          <a:p>
            <a:r>
              <a:rPr lang="ro-RO" sz="2800" b="1" dirty="0" smtClean="0">
                <a:solidFill>
                  <a:srgbClr val="7030A0"/>
                </a:solidFill>
              </a:rPr>
              <a:t>-   FOTBAL</a:t>
            </a:r>
          </a:p>
          <a:p>
            <a:r>
              <a:rPr lang="ro-RO" sz="2800" b="1" dirty="0" smtClean="0">
                <a:solidFill>
                  <a:schemeClr val="bg1"/>
                </a:solidFill>
              </a:rPr>
              <a:t> </a:t>
            </a:r>
            <a:r>
              <a:rPr lang="ro-RO" sz="2800" b="1" dirty="0" smtClean="0">
                <a:solidFill>
                  <a:schemeClr val="bg1"/>
                </a:solidFill>
              </a:rPr>
              <a:t>  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265</Words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Competenţa şcolară</vt:lpstr>
      <vt:lpstr> Competenţe  de  bază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12</cp:revision>
  <dcterms:modified xsi:type="dcterms:W3CDTF">2010-12-03T09:34:57Z</dcterms:modified>
</cp:coreProperties>
</file>